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2979B2D0-4D34-4ED9-8CD1-2B88C1C04E15}" type="datetimeFigureOut">
              <a:rPr lang="en-US" smtClean="0"/>
              <a:t>1/31/2021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6099BEC-1E14-401B-A761-D5C34D0B616A}" type="slidenum">
              <a:rPr lang="en-US" smtClean="0"/>
              <a:t>‹#›</a:t>
            </a:fld>
            <a:endParaRPr lang="en-US"/>
          </a:p>
        </p:txBody>
      </p:sp>
    </p:spTree>
    <p:extLst>
      <p:ext uri="{BB962C8B-B14F-4D97-AF65-F5344CB8AC3E}">
        <p14:creationId xmlns:p14="http://schemas.microsoft.com/office/powerpoint/2010/main" val="955333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979B2D0-4D34-4ED9-8CD1-2B88C1C04E15}" type="datetimeFigureOut">
              <a:rPr lang="en-US" smtClean="0"/>
              <a:t>1/31/2021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6099BEC-1E14-401B-A761-D5C34D0B616A}" type="slidenum">
              <a:rPr lang="en-US" smtClean="0"/>
              <a:t>‹#›</a:t>
            </a:fld>
            <a:endParaRPr lang="en-US"/>
          </a:p>
        </p:txBody>
      </p:sp>
    </p:spTree>
    <p:extLst>
      <p:ext uri="{BB962C8B-B14F-4D97-AF65-F5344CB8AC3E}">
        <p14:creationId xmlns:p14="http://schemas.microsoft.com/office/powerpoint/2010/main" val="2358071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979B2D0-4D34-4ED9-8CD1-2B88C1C04E15}" type="datetimeFigureOut">
              <a:rPr lang="en-US" smtClean="0"/>
              <a:t>1/31/2021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6099BEC-1E14-401B-A761-D5C34D0B616A}" type="slidenum">
              <a:rPr lang="en-US" smtClean="0"/>
              <a:t>‹#›</a:t>
            </a:fld>
            <a:endParaRPr lang="en-US"/>
          </a:p>
        </p:txBody>
      </p:sp>
    </p:spTree>
    <p:extLst>
      <p:ext uri="{BB962C8B-B14F-4D97-AF65-F5344CB8AC3E}">
        <p14:creationId xmlns:p14="http://schemas.microsoft.com/office/powerpoint/2010/main" val="3299293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979B2D0-4D34-4ED9-8CD1-2B88C1C04E15}" type="datetimeFigureOut">
              <a:rPr lang="en-US" smtClean="0"/>
              <a:t>1/31/2021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6099BEC-1E14-401B-A761-D5C34D0B616A}" type="slidenum">
              <a:rPr lang="en-US" smtClean="0"/>
              <a:t>‹#›</a:t>
            </a:fld>
            <a:endParaRPr lang="en-US"/>
          </a:p>
        </p:txBody>
      </p:sp>
    </p:spTree>
    <p:extLst>
      <p:ext uri="{BB962C8B-B14F-4D97-AF65-F5344CB8AC3E}">
        <p14:creationId xmlns:p14="http://schemas.microsoft.com/office/powerpoint/2010/main" val="2787699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979B2D0-4D34-4ED9-8CD1-2B88C1C04E15}" type="datetimeFigureOut">
              <a:rPr lang="en-US" smtClean="0"/>
              <a:t>1/31/2021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6099BEC-1E14-401B-A761-D5C34D0B616A}" type="slidenum">
              <a:rPr lang="en-US" smtClean="0"/>
              <a:t>‹#›</a:t>
            </a:fld>
            <a:endParaRPr lang="en-US"/>
          </a:p>
        </p:txBody>
      </p:sp>
    </p:spTree>
    <p:extLst>
      <p:ext uri="{BB962C8B-B14F-4D97-AF65-F5344CB8AC3E}">
        <p14:creationId xmlns:p14="http://schemas.microsoft.com/office/powerpoint/2010/main" val="2139847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2979B2D0-4D34-4ED9-8CD1-2B88C1C04E15}" type="datetimeFigureOut">
              <a:rPr lang="en-US" smtClean="0"/>
              <a:t>1/31/2021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6099BEC-1E14-401B-A761-D5C34D0B616A}" type="slidenum">
              <a:rPr lang="en-US" smtClean="0"/>
              <a:t>‹#›</a:t>
            </a:fld>
            <a:endParaRPr lang="en-US"/>
          </a:p>
        </p:txBody>
      </p:sp>
    </p:spTree>
    <p:extLst>
      <p:ext uri="{BB962C8B-B14F-4D97-AF65-F5344CB8AC3E}">
        <p14:creationId xmlns:p14="http://schemas.microsoft.com/office/powerpoint/2010/main" val="3765060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2979B2D0-4D34-4ED9-8CD1-2B88C1C04E15}" type="datetimeFigureOut">
              <a:rPr lang="en-US" smtClean="0"/>
              <a:t>1/31/2021</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6099BEC-1E14-401B-A761-D5C34D0B616A}" type="slidenum">
              <a:rPr lang="en-US" smtClean="0"/>
              <a:t>‹#›</a:t>
            </a:fld>
            <a:endParaRPr lang="en-US"/>
          </a:p>
        </p:txBody>
      </p:sp>
    </p:spTree>
    <p:extLst>
      <p:ext uri="{BB962C8B-B14F-4D97-AF65-F5344CB8AC3E}">
        <p14:creationId xmlns:p14="http://schemas.microsoft.com/office/powerpoint/2010/main" val="809612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2979B2D0-4D34-4ED9-8CD1-2B88C1C04E15}" type="datetimeFigureOut">
              <a:rPr lang="en-US" smtClean="0"/>
              <a:t>1/31/2021</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6099BEC-1E14-401B-A761-D5C34D0B616A}" type="slidenum">
              <a:rPr lang="en-US" smtClean="0"/>
              <a:t>‹#›</a:t>
            </a:fld>
            <a:endParaRPr lang="en-US"/>
          </a:p>
        </p:txBody>
      </p:sp>
    </p:spTree>
    <p:extLst>
      <p:ext uri="{BB962C8B-B14F-4D97-AF65-F5344CB8AC3E}">
        <p14:creationId xmlns:p14="http://schemas.microsoft.com/office/powerpoint/2010/main" val="2005374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979B2D0-4D34-4ED9-8CD1-2B88C1C04E15}" type="datetimeFigureOut">
              <a:rPr lang="en-US" smtClean="0"/>
              <a:t>1/31/2021</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6099BEC-1E14-401B-A761-D5C34D0B616A}" type="slidenum">
              <a:rPr lang="en-US" smtClean="0"/>
              <a:t>‹#›</a:t>
            </a:fld>
            <a:endParaRPr lang="en-US"/>
          </a:p>
        </p:txBody>
      </p:sp>
    </p:spTree>
    <p:extLst>
      <p:ext uri="{BB962C8B-B14F-4D97-AF65-F5344CB8AC3E}">
        <p14:creationId xmlns:p14="http://schemas.microsoft.com/office/powerpoint/2010/main" val="2622927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979B2D0-4D34-4ED9-8CD1-2B88C1C04E15}" type="datetimeFigureOut">
              <a:rPr lang="en-US" smtClean="0"/>
              <a:t>1/31/2021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6099BEC-1E14-401B-A761-D5C34D0B616A}" type="slidenum">
              <a:rPr lang="en-US" smtClean="0"/>
              <a:t>‹#›</a:t>
            </a:fld>
            <a:endParaRPr lang="en-US"/>
          </a:p>
        </p:txBody>
      </p:sp>
    </p:spTree>
    <p:extLst>
      <p:ext uri="{BB962C8B-B14F-4D97-AF65-F5344CB8AC3E}">
        <p14:creationId xmlns:p14="http://schemas.microsoft.com/office/powerpoint/2010/main" val="149768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979B2D0-4D34-4ED9-8CD1-2B88C1C04E15}" type="datetimeFigureOut">
              <a:rPr lang="en-US" smtClean="0"/>
              <a:t>1/31/2021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6099BEC-1E14-401B-A761-D5C34D0B616A}" type="slidenum">
              <a:rPr lang="en-US" smtClean="0"/>
              <a:t>‹#›</a:t>
            </a:fld>
            <a:endParaRPr lang="en-US"/>
          </a:p>
        </p:txBody>
      </p:sp>
    </p:spTree>
    <p:extLst>
      <p:ext uri="{BB962C8B-B14F-4D97-AF65-F5344CB8AC3E}">
        <p14:creationId xmlns:p14="http://schemas.microsoft.com/office/powerpoint/2010/main" val="69101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79B2D0-4D34-4ED9-8CD1-2B88C1C04E15}" type="datetimeFigureOut">
              <a:rPr lang="en-US" smtClean="0"/>
              <a:t>1/31/2021</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099BEC-1E14-401B-A761-D5C34D0B616A}" type="slidenum">
              <a:rPr lang="en-US" smtClean="0"/>
              <a:t>‹#›</a:t>
            </a:fld>
            <a:endParaRPr lang="en-US"/>
          </a:p>
        </p:txBody>
      </p:sp>
    </p:spTree>
    <p:extLst>
      <p:ext uri="{BB962C8B-B14F-4D97-AF65-F5344CB8AC3E}">
        <p14:creationId xmlns:p14="http://schemas.microsoft.com/office/powerpoint/2010/main" val="150858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err="1" smtClean="0"/>
              <a:t>فلسفة</a:t>
            </a:r>
            <a:r>
              <a:rPr lang="en-US" dirty="0" smtClean="0"/>
              <a:t> </a:t>
            </a:r>
            <a:r>
              <a:rPr lang="en-US" dirty="0" err="1" smtClean="0"/>
              <a:t>التربية</a:t>
            </a:r>
            <a:endParaRPr lang="en-US" dirty="0"/>
          </a:p>
        </p:txBody>
      </p:sp>
      <p:sp>
        <p:nvSpPr>
          <p:cNvPr id="3" name="عنوان فرعي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0190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77500" lnSpcReduction="20000"/>
          </a:bodyPr>
          <a:lstStyle/>
          <a:p>
            <a:pPr marL="0" marR="0" algn="just" rtl="1">
              <a:lnSpc>
                <a:spcPct val="115000"/>
              </a:lnSpc>
              <a:spcBef>
                <a:spcPts val="0"/>
              </a:spcBef>
              <a:spcAft>
                <a:spcPts val="1000"/>
              </a:spcAft>
            </a:pPr>
            <a:r>
              <a:rPr lang="ar-IQ" b="1" dirty="0" smtClean="0">
                <a:effectLst/>
                <a:latin typeface="Franklin Gothic Book"/>
                <a:ea typeface="Franklin Gothic Book"/>
                <a:cs typeface="Simplified Arabic"/>
              </a:rPr>
              <a:t> أهمية فلسفة التربية على الطالب </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نجد اهداف الفلسفة التربوية للطالب من خلال النقاط التالية:</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1) وضع خطة لما يعتبر على انهُ الأفضل بالنسبة للتربية على الاطلاق.</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2) العمل على اعطاء توجيهات في أطار سياسي واجتماعي واقتصادي.</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3) تنشغل فلسفة التربية بتصحيح الانتهاكات التي تواجهها.</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4) تؤكد على الاهتمام بالقضايا العلمية عن طريق البحث التجريبي وبطريقة منطقية.</a:t>
            </a:r>
            <a:endParaRPr lang="en-US" sz="2400" dirty="0" smtClean="0">
              <a:effectLst/>
              <a:latin typeface="Franklin Gothic Book"/>
              <a:ea typeface="Franklin Gothic Book"/>
              <a:cs typeface="Tahoma"/>
            </a:endParaRPr>
          </a:p>
          <a:p>
            <a:r>
              <a:rPr lang="ar-IQ" dirty="0" smtClean="0">
                <a:effectLst/>
                <a:ea typeface="Franklin Gothic Book"/>
                <a:cs typeface="Simplified Arabic"/>
              </a:rPr>
              <a:t>5) تعمل على أجراء البحث في مجمل المشروع التربوي لتجد الخبرة اللازمة للتعلم وتصل به الى الافضل</a:t>
            </a:r>
            <a:endParaRPr lang="en-US" dirty="0"/>
          </a:p>
        </p:txBody>
      </p:sp>
    </p:spTree>
    <p:extLst>
      <p:ext uri="{BB962C8B-B14F-4D97-AF65-F5344CB8AC3E}">
        <p14:creationId xmlns:p14="http://schemas.microsoft.com/office/powerpoint/2010/main" val="1285769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marL="0" marR="0" algn="just" rtl="1">
              <a:lnSpc>
                <a:spcPct val="115000"/>
              </a:lnSpc>
              <a:spcBef>
                <a:spcPts val="0"/>
              </a:spcBef>
              <a:spcAft>
                <a:spcPts val="1000"/>
              </a:spcAft>
            </a:pPr>
            <a:r>
              <a:rPr lang="ar-IQ" b="1" dirty="0" smtClean="0">
                <a:effectLst/>
                <a:latin typeface="Franklin Gothic Book"/>
                <a:ea typeface="Franklin Gothic Book"/>
                <a:cs typeface="Simplified Arabic"/>
              </a:rPr>
              <a:t>تيارات الفلسفة التربوية</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1-التيار التسلط(يكون فيه المعلم </a:t>
            </a:r>
            <a:r>
              <a:rPr lang="ar-IQ" dirty="0" err="1" smtClean="0">
                <a:effectLst/>
                <a:latin typeface="Franklin Gothic Book"/>
                <a:ea typeface="Franklin Gothic Book"/>
                <a:cs typeface="Simplified Arabic"/>
              </a:rPr>
              <a:t>محورالعملية</a:t>
            </a:r>
            <a:r>
              <a:rPr lang="ar-IQ" dirty="0" smtClean="0">
                <a:effectLst/>
                <a:latin typeface="Franklin Gothic Book"/>
                <a:ea typeface="Franklin Gothic Book"/>
                <a:cs typeface="Simplified Arabic"/>
              </a:rPr>
              <a:t> التربوية)</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2-التيار الطبيعي (الذين يؤمن ان طبيعة الطفل خيره)</a:t>
            </a:r>
            <a:endParaRPr lang="en-US" sz="2400" dirty="0" smtClean="0">
              <a:effectLst/>
              <a:latin typeface="Franklin Gothic Book"/>
              <a:ea typeface="Franklin Gothic Book"/>
              <a:cs typeface="Tahoma"/>
            </a:endParaRPr>
          </a:p>
          <a:p>
            <a:r>
              <a:rPr lang="ar-IQ" dirty="0" smtClean="0">
                <a:effectLst/>
                <a:ea typeface="Franklin Gothic Book"/>
                <a:cs typeface="Simplified Arabic"/>
              </a:rPr>
              <a:t>3- التيار الديمقراطي (تكامل العمل التربوي بين المعلم والمتعلم</a:t>
            </a:r>
            <a:endParaRPr lang="en-US" dirty="0"/>
          </a:p>
        </p:txBody>
      </p:sp>
    </p:spTree>
    <p:extLst>
      <p:ext uri="{BB962C8B-B14F-4D97-AF65-F5344CB8AC3E}">
        <p14:creationId xmlns:p14="http://schemas.microsoft.com/office/powerpoint/2010/main" val="3624968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77500" lnSpcReduction="20000"/>
          </a:bodyPr>
          <a:lstStyle/>
          <a:p>
            <a:pPr marL="0" marR="0" algn="just" rtl="1">
              <a:lnSpc>
                <a:spcPct val="115000"/>
              </a:lnSpc>
              <a:spcBef>
                <a:spcPts val="0"/>
              </a:spcBef>
              <a:spcAft>
                <a:spcPts val="1000"/>
              </a:spcAft>
            </a:pPr>
            <a:r>
              <a:rPr lang="ar-IQ" b="1" dirty="0" smtClean="0">
                <a:effectLst/>
                <a:latin typeface="Franklin Gothic Book"/>
                <a:ea typeface="Franklin Gothic Book"/>
                <a:cs typeface="Simplified Arabic"/>
              </a:rPr>
              <a:t>صعوبات وعوائق الدور التربوي للفلسفة</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1-اتساع وتعقيد مجال التربية ويقول الفيلسوف </a:t>
            </a:r>
            <a:r>
              <a:rPr lang="ar-IQ" dirty="0" err="1" smtClean="0">
                <a:effectLst/>
                <a:latin typeface="Franklin Gothic Book"/>
                <a:ea typeface="Franklin Gothic Book"/>
                <a:cs typeface="Simplified Arabic"/>
              </a:rPr>
              <a:t>كانط</a:t>
            </a:r>
            <a:r>
              <a:rPr lang="ar-IQ" dirty="0" smtClean="0">
                <a:effectLst/>
                <a:latin typeface="Franklin Gothic Book"/>
                <a:ea typeface="Franklin Gothic Book"/>
                <a:cs typeface="Simplified Arabic"/>
              </a:rPr>
              <a:t>(التربية اكبر واعسر مشكلة) ويقول ايضاً(هناك اكتشافين للمرء ان يعهدهما اصعب الامور حكم الناس وفن تربيتهم)</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2_الصعوبة في وضع تصور دقيق للتربية وغاياتها ومبادئها.</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3_ تعدد وتنوع المذاهب الفلسفية التربوية وتباينها النزعة الطبيعية والنزعة الاجتماعية والانسانية.</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4_ تداخل مسائل فلسفة التربية مع اهتمامات العلوم الانسانية .</a:t>
            </a:r>
            <a:endParaRPr lang="en-US" sz="2400" dirty="0" smtClean="0">
              <a:effectLst/>
              <a:latin typeface="Franklin Gothic Book"/>
              <a:ea typeface="Franklin Gothic Book"/>
              <a:cs typeface="Tahoma"/>
            </a:endParaRPr>
          </a:p>
          <a:p>
            <a:r>
              <a:rPr lang="ar-IQ" dirty="0" smtClean="0">
                <a:effectLst/>
                <a:ea typeface="Franklin Gothic Book"/>
                <a:cs typeface="Simplified Arabic"/>
              </a:rPr>
              <a:t>5- التباين والتباعد بين امكانات التربية وبين مراجعها وغايتها لدى الشعوب المختلفة</a:t>
            </a:r>
            <a:endParaRPr lang="en-US" dirty="0"/>
          </a:p>
        </p:txBody>
      </p:sp>
    </p:spTree>
    <p:extLst>
      <p:ext uri="{BB962C8B-B14F-4D97-AF65-F5344CB8AC3E}">
        <p14:creationId xmlns:p14="http://schemas.microsoft.com/office/powerpoint/2010/main" val="2376598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85000" lnSpcReduction="10000"/>
          </a:bodyPr>
          <a:lstStyle/>
          <a:p>
            <a:pPr marL="0" marR="0" algn="just" rtl="1">
              <a:lnSpc>
                <a:spcPct val="150000"/>
              </a:lnSpc>
              <a:spcBef>
                <a:spcPts val="0"/>
              </a:spcBef>
              <a:spcAft>
                <a:spcPts val="1000"/>
              </a:spcAft>
            </a:pPr>
            <a:r>
              <a:rPr lang="ar-IQ" b="1" dirty="0" smtClean="0">
                <a:effectLst/>
                <a:latin typeface="Franklin Gothic Book"/>
                <a:ea typeface="Franklin Gothic Book"/>
                <a:cs typeface="Simplified Arabic"/>
              </a:rPr>
              <a:t>فلسفة التربية يمكن ان توجه النظرية والتطبيق في مجال التربية بطرق ثلاثة  </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b="1" dirty="0" smtClean="0">
                <a:effectLst/>
                <a:latin typeface="Franklin Gothic Book"/>
                <a:ea typeface="Franklin Gothic Book"/>
                <a:cs typeface="Simplified Arabic"/>
              </a:rPr>
              <a:t>1</a:t>
            </a:r>
            <a:r>
              <a:rPr lang="ar-IQ" dirty="0" smtClean="0">
                <a:effectLst/>
                <a:latin typeface="Franklin Gothic Book"/>
                <a:ea typeface="Franklin Gothic Book"/>
                <a:cs typeface="Simplified Arabic"/>
              </a:rPr>
              <a:t>)تضع نتائج فروع المعرفة ذات الصلة الوثيقة بما في ذلك مكتشفات التربية في نطاق نظره شاملة للإنسان ونوع التربية التي تليق به.</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2)توصي بالأهداف والوسائل العامة لعملية التربية بعد فحصها وتمحيصها .</a:t>
            </a:r>
            <a:endParaRPr lang="en-US" sz="2400" dirty="0" smtClean="0">
              <a:effectLst/>
              <a:latin typeface="Franklin Gothic Book"/>
              <a:ea typeface="Franklin Gothic Book"/>
              <a:cs typeface="Tahoma"/>
            </a:endParaRPr>
          </a:p>
          <a:p>
            <a:r>
              <a:rPr lang="ar-IQ" dirty="0" smtClean="0">
                <a:effectLst/>
                <a:ea typeface="Franklin Gothic Book"/>
                <a:cs typeface="Simplified Arabic"/>
              </a:rPr>
              <a:t>3)توضيح وتنسيق بين المفاهيم الاساسية التي تجعل لعملية التربية معنى</a:t>
            </a:r>
            <a:endParaRPr lang="en-US" dirty="0"/>
          </a:p>
        </p:txBody>
      </p:sp>
    </p:spTree>
    <p:extLst>
      <p:ext uri="{BB962C8B-B14F-4D97-AF65-F5344CB8AC3E}">
        <p14:creationId xmlns:p14="http://schemas.microsoft.com/office/powerpoint/2010/main" val="227522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lnSpcReduction="10000"/>
          </a:bodyPr>
          <a:lstStyle/>
          <a:p>
            <a:pPr marL="0" marR="0" algn="justLow" rtl="1">
              <a:lnSpc>
                <a:spcPct val="115000"/>
              </a:lnSpc>
              <a:spcBef>
                <a:spcPts val="0"/>
              </a:spcBef>
              <a:spcAft>
                <a:spcPts val="1000"/>
              </a:spcAft>
            </a:pPr>
            <a:r>
              <a:rPr lang="ar-IQ" sz="3600" b="1" dirty="0" smtClean="0">
                <a:effectLst/>
                <a:latin typeface="Franklin Gothic Book"/>
                <a:ea typeface="Franklin Gothic Book"/>
                <a:cs typeface="Simplified Arabic"/>
              </a:rPr>
              <a:t>مفهوم التربية:</a:t>
            </a:r>
            <a:endParaRPr lang="en-US" sz="2400" dirty="0" smtClean="0">
              <a:effectLst/>
              <a:latin typeface="Franklin Gothic Book"/>
              <a:ea typeface="Franklin Gothic Book"/>
              <a:cs typeface="Tahoma"/>
            </a:endParaRPr>
          </a:p>
          <a:p>
            <a:r>
              <a:rPr lang="ar-IQ" dirty="0" smtClean="0">
                <a:effectLst/>
                <a:ea typeface="Franklin Gothic Book"/>
                <a:cs typeface="Simplified Arabic"/>
              </a:rPr>
              <a:t>     تشير التربية في معناها الواسع الى اي فعل او خبره لها اثر في صياغة عقل الفرد او خلقه او قدرتهُ الجسمية , اي إعداد الانسان لما ينبغي ان يكون عليه قصد بلوغهُ غاية التكيف الاجتماعي وتنمية الشخصية لأنها عبارة عن تطبيع مع الجماعة وتعايش مع الثقافة كما تعتبر ايضاً عملية تعليم وتعلم لأنماط متوقعة من السلوك الاجتماعي ومادتها هي الافراد الانسانيون دون غيرهم من الكائنات الحية الاخرى او الجمادات</a:t>
            </a:r>
            <a:endParaRPr lang="en-US" dirty="0"/>
          </a:p>
        </p:txBody>
      </p:sp>
    </p:spTree>
    <p:extLst>
      <p:ext uri="{BB962C8B-B14F-4D97-AF65-F5344CB8AC3E}">
        <p14:creationId xmlns:p14="http://schemas.microsoft.com/office/powerpoint/2010/main" val="421307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lnSpcReduction="20000"/>
          </a:bodyPr>
          <a:lstStyle/>
          <a:p>
            <a:r>
              <a:rPr lang="ar-IQ" b="1" dirty="0" smtClean="0">
                <a:effectLst/>
                <a:ea typeface="Franklin Gothic Book"/>
                <a:cs typeface="Simplified Arabic"/>
              </a:rPr>
              <a:t> وتعرف التربية عند جون ديوي:</a:t>
            </a:r>
            <a:r>
              <a:rPr lang="ar-IQ" dirty="0" smtClean="0">
                <a:effectLst/>
                <a:ea typeface="Franklin Gothic Book"/>
                <a:cs typeface="Simplified Arabic"/>
              </a:rPr>
              <a:t> هي الحياة "وهي عملية مستمرة من اعداد وبناء وخبرة بقصد التوسع وتعميق محتواها الاجتماعي "فهو يرى ان اهداف التربية تتعلق بالفرد والمجتمع في نفس الوقت ولكي تحقق التربية اهدافها لكل من الفرد المتعلم والمجتمع يجب ان تعتمد على الخبرة التي تكون دائماً برة الحياة الفعلية للفرد , والتربية في نظر ديوي هي الاهتمام بالطفل من جميع النواحي الجسمية والعقلية والخلقية والاجتماعية مع توفر كل الفرص الممكنة الإشباع حاجات الطفل للنمو وتمكنهُ من التعبير عن ذاتهُ كما يؤمن جون ان التعليم يكون اكثر فعالية عن طريق العمل لذلك يسمي المدرسة التي يتعلم بها المتعلم "بمدرسة النشاط "لممارسة نشاطاته وتطبيقها عملياً وهذا هو اسلوب منهج الخبرة وهو القائم على اساس الديمقراطية</a:t>
            </a:r>
            <a:endParaRPr lang="en-US" dirty="0"/>
          </a:p>
        </p:txBody>
      </p:sp>
    </p:spTree>
    <p:extLst>
      <p:ext uri="{BB962C8B-B14F-4D97-AF65-F5344CB8AC3E}">
        <p14:creationId xmlns:p14="http://schemas.microsoft.com/office/powerpoint/2010/main" val="1129093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effectLst/>
                <a:ea typeface="Franklin Gothic Book"/>
                <a:cs typeface="Simplified Arabic"/>
              </a:rPr>
              <a:t>العلاقة بين الفلسفة والتربية:</a:t>
            </a:r>
            <a:endParaRPr lang="en-US" dirty="0"/>
          </a:p>
        </p:txBody>
      </p:sp>
      <p:sp>
        <p:nvSpPr>
          <p:cNvPr id="3" name="عنصر نائب للمحتوى 2"/>
          <p:cNvSpPr>
            <a:spLocks noGrp="1"/>
          </p:cNvSpPr>
          <p:nvPr>
            <p:ph idx="1"/>
          </p:nvPr>
        </p:nvSpPr>
        <p:spPr/>
        <p:txBody>
          <a:bodyPr/>
          <a:lstStyle/>
          <a:p>
            <a:r>
              <a:rPr lang="ar-IQ" dirty="0" smtClean="0">
                <a:effectLst/>
                <a:ea typeface="Franklin Gothic Book"/>
                <a:cs typeface="Simplified Arabic"/>
              </a:rPr>
              <a:t>بأن الفلسفة تتضمن الإشارة عادة إلى ما هو عام , وهو نشاط أو أسلوب يمكن تطبيقهُ على كل علم , وعلى ذلك يكون لكل علم فلسفتهُ , فهنالك فلسفة للفن , وفلسفة للتاريخ , وفلسفة للعلم , وفلسفة للتربية , وهذا هو الطابع الخاص للفلسفة الذي يُعنى بتطبيق الطريقة والنظرة الفلسفية في ميدان الخبرة المسماة بالتربية</a:t>
            </a:r>
            <a:endParaRPr lang="en-US" dirty="0"/>
          </a:p>
        </p:txBody>
      </p:sp>
    </p:spTree>
    <p:extLst>
      <p:ext uri="{BB962C8B-B14F-4D97-AF65-F5344CB8AC3E}">
        <p14:creationId xmlns:p14="http://schemas.microsoft.com/office/powerpoint/2010/main" val="1803558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r>
              <a:rPr lang="ar-IQ" dirty="0" smtClean="0">
                <a:effectLst/>
                <a:ea typeface="Franklin Gothic Book"/>
                <a:cs typeface="Simplified Arabic"/>
              </a:rPr>
              <a:t>وكان (سقراط) يقول ان: ان الفلسفة والتربية مظهران مختلفان لشيء واحد يمثل إحداهما فلسفة الحياة ويمثل الاخر طريقة تنفيذ هذه الفلسفة في شؤن الحياة</a:t>
            </a:r>
            <a:r>
              <a:rPr lang="ar-IQ" sz="2800" dirty="0" smtClean="0">
                <a:effectLst/>
                <a:ea typeface="Franklin Gothic Book"/>
                <a:cs typeface="Simplified Arabic"/>
              </a:rPr>
              <a:t>(3</a:t>
            </a:r>
            <a:r>
              <a:rPr lang="ar-IQ" dirty="0" smtClean="0">
                <a:effectLst/>
                <a:ea typeface="Franklin Gothic Book"/>
                <a:cs typeface="Simplified Arabic"/>
              </a:rPr>
              <a:t>), أي ان الفلسفة تحتاج الى تربية لنشر تعاليمها وتوضيحها وكسب أنصار لها لتبريرها وتعميق الإيمان بها وقبولها بين أكثر عدد من الناس , فالفلسفة دون التربية فكر بلا وظيفة , وبالمثل فإن التربية بلا فلسفة تتحول إلى عمل عشوائي غير منظم وغير هادف, وبالطبيعي يكون مصيرهُ الى الفشل </a:t>
            </a:r>
            <a:endParaRPr lang="en-US" dirty="0"/>
          </a:p>
        </p:txBody>
      </p:sp>
    </p:spTree>
    <p:extLst>
      <p:ext uri="{BB962C8B-B14F-4D97-AF65-F5344CB8AC3E}">
        <p14:creationId xmlns:p14="http://schemas.microsoft.com/office/powerpoint/2010/main" val="4015996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70000" lnSpcReduction="20000"/>
          </a:bodyPr>
          <a:lstStyle/>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ويمكن القول بان العلاقة بين التربة والفلسفة علاقة تبادلية وثيقة اي ان هناك فاعلية قوية ومؤثرة تؤكدها عملية التأثير والتأثر لكل من الفلسفة والتربية فتعرف على انها عملية فلسفية ذات هدف تربوي تمس الحياة في كل موضع يبين لنا بدون شك ان الفلسفة والتربية وجهان لعملة واحدة من حيث:</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1- الغاية  =» الفلسفة تقرر الغاية من الحياة =» التربية تقترح الوسائل لتحقيق الوسائل.</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2- التطبيق =» الفلسفة تمثل الجانب النظري =» التربية هي التطبيق العملي للنظريات.</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3- المعرفة =» الفلسفة تصوغ النظريات التي تحقق التربية تطبيقها =» التربية عمل متناسق لنقل المعرفة وتنمية المهارات والقدرات .</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4- الموضوع =» الانسان محور موضوع الفلسفة =» موضوع التربية هو الانسان .</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5- الاهداف =» الفلسفة تضع الاهداف =»  التربية تعمل على تحقيق تلك الاهداف . </a:t>
            </a:r>
            <a:endParaRPr lang="en-US" sz="2400" dirty="0" smtClean="0">
              <a:effectLst/>
              <a:latin typeface="Franklin Gothic Book"/>
              <a:ea typeface="Franklin Gothic Book"/>
              <a:cs typeface="Tahoma"/>
            </a:endParaRPr>
          </a:p>
          <a:p>
            <a:r>
              <a:rPr lang="ar-IQ" dirty="0" smtClean="0">
                <a:effectLst/>
                <a:ea typeface="Franklin Gothic Book"/>
                <a:cs typeface="Simplified Arabic"/>
              </a:rPr>
              <a:t>6- الوسائل =» التربية والفلسفة تشتركان بالموضوع ومختلفان في الوسائل .</a:t>
            </a:r>
            <a:endParaRPr lang="en-US" dirty="0"/>
          </a:p>
        </p:txBody>
      </p:sp>
    </p:spTree>
    <p:extLst>
      <p:ext uri="{BB962C8B-B14F-4D97-AF65-F5344CB8AC3E}">
        <p14:creationId xmlns:p14="http://schemas.microsoft.com/office/powerpoint/2010/main" val="336875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70000" lnSpcReduction="20000"/>
          </a:bodyPr>
          <a:lstStyle/>
          <a:p>
            <a:pPr marL="0" marR="0" algn="just" rtl="1">
              <a:lnSpc>
                <a:spcPct val="115000"/>
              </a:lnSpc>
              <a:spcBef>
                <a:spcPts val="0"/>
              </a:spcBef>
              <a:spcAft>
                <a:spcPts val="1000"/>
              </a:spcAft>
            </a:pPr>
            <a:r>
              <a:rPr lang="ar-IQ" sz="3600" b="1" dirty="0" smtClean="0">
                <a:effectLst/>
                <a:latin typeface="Franklin Gothic Book"/>
                <a:ea typeface="Franklin Gothic Book"/>
                <a:cs typeface="Simplified Arabic"/>
              </a:rPr>
              <a:t>وظائف فلسفة التربية</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 يمكن ان نجمل وظائف فلسفة التربية بمجموعة من النقاط وهي:</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1) تساعد على فهم العملية التربوية وتعديلها.</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2) تساعد على اقتراح خطوط جديدة للنمو التربوي.</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3) إنها فلسفة تجريبية تنظم الفكر التربوي.</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4) تعمل على توضيح المفاهيم والفروض التي تقوم عليها النظريات التربوية .</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5) تساعد على رؤية العلم التربوي في كليته وفي علاقته مع مظاهر الحياة الأخرى.</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6) تمد الإنسان بوسائل للتعرف على الصراعات والتناقضات بين النظرية وتطبيقها.</a:t>
            </a:r>
            <a:endParaRPr lang="en-US" sz="2400" dirty="0" smtClean="0">
              <a:effectLst/>
              <a:latin typeface="Franklin Gothic Book"/>
              <a:ea typeface="Franklin Gothic Book"/>
              <a:cs typeface="Tahoma"/>
            </a:endParaRPr>
          </a:p>
          <a:p>
            <a:r>
              <a:rPr lang="ar-IQ" dirty="0" smtClean="0">
                <a:effectLst/>
                <a:ea typeface="Franklin Gothic Book"/>
                <a:cs typeface="Simplified Arabic"/>
              </a:rPr>
              <a:t>7) تنمي قدرة الانسان على إثارة الأسئلة مما يساعد على تحقيق الحيوية التربوية</a:t>
            </a:r>
            <a:endParaRPr lang="en-US" dirty="0"/>
          </a:p>
        </p:txBody>
      </p:sp>
    </p:spTree>
    <p:extLst>
      <p:ext uri="{BB962C8B-B14F-4D97-AF65-F5344CB8AC3E}">
        <p14:creationId xmlns:p14="http://schemas.microsoft.com/office/powerpoint/2010/main" val="1394853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effectLst/>
                <a:ea typeface="Franklin Gothic Book"/>
                <a:cs typeface="Simplified Arabic"/>
              </a:rPr>
              <a:t>أهمية دراسة فلسفة التربية</a:t>
            </a:r>
            <a:endParaRPr lang="en-US" dirty="0"/>
          </a:p>
        </p:txBody>
      </p:sp>
      <p:sp>
        <p:nvSpPr>
          <p:cNvPr id="3" name="عنصر نائب للمحتوى 2"/>
          <p:cNvSpPr>
            <a:spLocks noGrp="1"/>
          </p:cNvSpPr>
          <p:nvPr>
            <p:ph idx="1"/>
          </p:nvPr>
        </p:nvSpPr>
        <p:spPr/>
        <p:txBody>
          <a:bodyPr>
            <a:normAutofit fontScale="55000" lnSpcReduction="20000"/>
          </a:bodyPr>
          <a:lstStyle/>
          <a:p>
            <a:pPr marL="0" marR="0" algn="just" rtl="1">
              <a:lnSpc>
                <a:spcPct val="115000"/>
              </a:lnSpc>
              <a:spcBef>
                <a:spcPts val="0"/>
              </a:spcBef>
              <a:spcAft>
                <a:spcPts val="1000"/>
              </a:spcAft>
            </a:pPr>
            <a:r>
              <a:rPr lang="ar-IQ" dirty="0" smtClean="0">
                <a:effectLst/>
                <a:ea typeface="Franklin Gothic Book"/>
                <a:cs typeface="Simplified Arabic"/>
              </a:rPr>
              <a:t>تكمن أهمية فلسفة التربية في النقاط التالية</a:t>
            </a:r>
            <a:endParaRPr lang="en-US" dirty="0" smtClean="0">
              <a:effectLst/>
              <a:ea typeface="Franklin Gothic Book"/>
              <a:cs typeface="Simplified Arabic"/>
            </a:endParaRPr>
          </a:p>
          <a:p>
            <a:pPr marL="0" marR="0" algn="just" rtl="1">
              <a:lnSpc>
                <a:spcPct val="115000"/>
              </a:lnSpc>
              <a:spcBef>
                <a:spcPts val="0"/>
              </a:spcBef>
              <a:spcAft>
                <a:spcPts val="1000"/>
              </a:spcAft>
            </a:pPr>
            <a:r>
              <a:rPr lang="en-US" dirty="0" smtClean="0">
                <a:effectLst/>
                <a:ea typeface="Franklin Gothic Book"/>
                <a:cs typeface="Simplified Arabic"/>
              </a:rPr>
              <a:t>1</a:t>
            </a:r>
            <a:r>
              <a:rPr lang="ar-IQ" dirty="0" smtClean="0">
                <a:effectLst/>
                <a:latin typeface="Franklin Gothic Book"/>
                <a:ea typeface="Franklin Gothic Book"/>
                <a:cs typeface="Simplified Arabic"/>
              </a:rPr>
              <a:t>) هي القاعدة الاساسية التي تقوم عليها المؤسسة التربوية , إذ تحدد فلسفة التربية أهداف ووسائل وأساليب وأدوات التربية, أي أنها تحدد بصفة عامة سياسية التربية ومبادئ تنظيمها الاداري, واهداف المناهج ومكوناتها وطرق التدريس , ومبادئ واساليب التقويم , وبنية النظام التعليمي.</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2) توضيح ما يتضمن النشاط التربوي الذي تختارهُ , وتحويله من مجرد عمل عشوائي الى عمل واضح يقوم على الوعي بما تهدف اليه , وملائمة وسائلهُ للأهداف.</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3) إيجاد التوافق بين الفرد والبيئة بما لها من تأثير في جعل التطبيق التربوي متجاوباً مع ظروف البيئة , وفعالاً في تغييرها , ومعيناً على تغيير الفرد للبيئة وتغير نفسهُ.</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4) فهم أفضل لمعنى الاشتغال بالعملية التربوية وأدراك شامل للعمل التربوي وعلاقته بمظاهر الحياة الاخرى. </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5) ازالة التناقض بين الجانب العلمي والتطبيقي في التربية واقتراح خطط وانماط فكرية جديدة للنمو التربوي , والبحث والتنفيذ, وتنمية الاتجاه والقدرة على توجيه الاسئلة المتعلقة بالمجال التربوي.</a:t>
            </a:r>
            <a:endParaRPr lang="en-US" sz="2400" dirty="0" smtClean="0">
              <a:effectLst/>
              <a:latin typeface="Franklin Gothic Book"/>
              <a:ea typeface="Franklin Gothic Book"/>
              <a:cs typeface="Tahoma"/>
            </a:endParaRPr>
          </a:p>
          <a:p>
            <a:r>
              <a:rPr lang="ar-IQ" dirty="0" smtClean="0">
                <a:effectLst/>
                <a:ea typeface="Franklin Gothic Book"/>
                <a:cs typeface="Simplified Arabic"/>
              </a:rPr>
              <a:t>6) مساعدة المعلم في فهم وتحليل المفاهيم التربوية , وتكوين فكرة كاملة عن البرنامج التعليمي , وزيادة القدرة على المشاركة بالحوار والتطوير والنقد البناء , وكذلك إسهام في حل المشكلات التربوية </a:t>
            </a:r>
            <a:endParaRPr lang="en-US" dirty="0"/>
          </a:p>
        </p:txBody>
      </p:sp>
    </p:spTree>
    <p:extLst>
      <p:ext uri="{BB962C8B-B14F-4D97-AF65-F5344CB8AC3E}">
        <p14:creationId xmlns:p14="http://schemas.microsoft.com/office/powerpoint/2010/main" val="2726832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70000" lnSpcReduction="20000"/>
          </a:bodyPr>
          <a:lstStyle/>
          <a:p>
            <a:pPr marL="0" marR="0" algn="just" rtl="1">
              <a:lnSpc>
                <a:spcPct val="115000"/>
              </a:lnSpc>
              <a:spcBef>
                <a:spcPts val="0"/>
              </a:spcBef>
              <a:spcAft>
                <a:spcPts val="1000"/>
              </a:spcAft>
            </a:pPr>
            <a:r>
              <a:rPr lang="ar-IQ" b="1" dirty="0" smtClean="0">
                <a:effectLst/>
                <a:latin typeface="Franklin Gothic Book"/>
                <a:ea typeface="Franklin Gothic Book"/>
                <a:cs typeface="Simplified Arabic"/>
              </a:rPr>
              <a:t>أهمية فلسفة التربية للمعلم</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     تساعد فلسفة التربية على فهم افضل واكثر عمقاً لمعنى العملية التربوية ودورها في بناء الانسان في الوقت الحاضر, وتساعد المعلم على رؤية تربوية _اي تتحول من الاختصاص الدقيق الى الاختصاص العام_ فالمدرس ليس متخصص فقط وإنما هو مربي عليه الاهتمام بالإنسان عقلاً وجسماً وروحاً وعواطفاً </a:t>
            </a:r>
            <a:r>
              <a:rPr lang="ar-IQ" dirty="0" err="1" smtClean="0">
                <a:effectLst/>
                <a:latin typeface="Franklin Gothic Book"/>
                <a:ea typeface="Franklin Gothic Book"/>
                <a:cs typeface="Simplified Arabic"/>
              </a:rPr>
              <a:t>وإخلاقا</a:t>
            </a:r>
            <a:r>
              <a:rPr lang="ar-IQ" dirty="0" smtClean="0">
                <a:effectLst/>
                <a:latin typeface="Franklin Gothic Book"/>
                <a:ea typeface="Franklin Gothic Book"/>
                <a:cs typeface="Simplified Arabic"/>
              </a:rPr>
              <a:t> , وبالتالي يجب ان يكون اختصاصياً عاماً . </a:t>
            </a:r>
            <a:endParaRPr lang="en-US" sz="2400" dirty="0" smtClean="0">
              <a:effectLst/>
              <a:latin typeface="Franklin Gothic Book"/>
              <a:ea typeface="Franklin Gothic Book"/>
              <a:cs typeface="Tahoma"/>
            </a:endParaRPr>
          </a:p>
          <a:p>
            <a:pPr marL="0" marR="0" algn="just" rtl="1">
              <a:lnSpc>
                <a:spcPct val="115000"/>
              </a:lnSpc>
              <a:spcBef>
                <a:spcPts val="0"/>
              </a:spcBef>
              <a:spcAft>
                <a:spcPts val="1000"/>
              </a:spcAft>
            </a:pPr>
            <a:r>
              <a:rPr lang="ar-IQ" dirty="0" smtClean="0">
                <a:effectLst/>
                <a:latin typeface="Franklin Gothic Book"/>
                <a:ea typeface="Franklin Gothic Book"/>
                <a:cs typeface="Simplified Arabic"/>
              </a:rPr>
              <a:t>   وتساعد فلسفة التربية المعلم كذلك القيام بالعمل التربوي الذي نقوم به كمربين في هذا العصر, يجب ان نراه بصوره متكاملة وترتبط بعلاقة مع كافة مظاهر الحياة الاخرى واهتماماتها , ففي هذا العصر الحديث الذي يتميز بالتخصص نجد انه من اليسير على الفرد المتخصص أن يندمج في مهنتهُ اندماجاً ينسيه إدراك المكان الذي يشغله في علاقته بدائرة اوسع من دائرة التخصص , ومثل هذه النظرة الضيقة تؤدي في كثير من الأحيان الى أن يصبح العمل الذي يقوم به الفرد عديم الفائدة حيث فقد العلاقة ففقد المعنى والاتجاه.</a:t>
            </a:r>
            <a:endParaRPr lang="en-US" sz="2400" dirty="0" smtClean="0">
              <a:effectLst/>
              <a:latin typeface="Franklin Gothic Book"/>
              <a:ea typeface="Franklin Gothic Book"/>
              <a:cs typeface="Tahoma"/>
            </a:endParaRPr>
          </a:p>
          <a:p>
            <a:endParaRPr lang="en-US" dirty="0"/>
          </a:p>
        </p:txBody>
      </p:sp>
    </p:spTree>
    <p:extLst>
      <p:ext uri="{BB962C8B-B14F-4D97-AF65-F5344CB8AC3E}">
        <p14:creationId xmlns:p14="http://schemas.microsoft.com/office/powerpoint/2010/main" val="147850729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1162</Words>
  <Application>Microsoft Office PowerPoint</Application>
  <PresentationFormat>عرض على الشاشة (3:4)‏</PresentationFormat>
  <Paragraphs>55</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نسق Office</vt:lpstr>
      <vt:lpstr>فلسفة التربية</vt:lpstr>
      <vt:lpstr>عرض تقديمي في PowerPoint</vt:lpstr>
      <vt:lpstr>عرض تقديمي في PowerPoint</vt:lpstr>
      <vt:lpstr>العلاقة بين الفلسفة والتربية:</vt:lpstr>
      <vt:lpstr>عرض تقديمي في PowerPoint</vt:lpstr>
      <vt:lpstr>عرض تقديمي في PowerPoint</vt:lpstr>
      <vt:lpstr>عرض تقديمي في PowerPoint</vt:lpstr>
      <vt:lpstr>أهمية دراسة فلسفة التربية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فلسفة التربية</dc:title>
  <dc:creator>Dr-Fasel</dc:creator>
  <cp:lastModifiedBy>Dr-Fasel</cp:lastModifiedBy>
  <cp:revision>2</cp:revision>
  <dcterms:created xsi:type="dcterms:W3CDTF">2021-01-31T19:47:23Z</dcterms:created>
  <dcterms:modified xsi:type="dcterms:W3CDTF">2021-01-31T20:05:35Z</dcterms:modified>
</cp:coreProperties>
</file>